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A. Drummond" initials="HAD" lastIdx="5" clrIdx="0">
    <p:extLst>
      <p:ext uri="{19B8F6BF-5375-455C-9EA6-DF929625EA0E}">
        <p15:presenceInfo xmlns:p15="http://schemas.microsoft.com/office/powerpoint/2012/main" userId="S::hdrummond@umc.edu::2300b8f7-cd9f-40ca-a645-199313dc88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10T20:32:40.541" idx="3">
    <p:pos x="10" y="10"/>
    <p:text>Do they need to register as users and/or PI?</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93DD8A-366C-40AC-AF01-D7D307D9D422}"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1038100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3DD8A-366C-40AC-AF01-D7D307D9D422}"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90510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3DD8A-366C-40AC-AF01-D7D307D9D422}"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155017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3DD8A-366C-40AC-AF01-D7D307D9D422}"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22318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93DD8A-366C-40AC-AF01-D7D307D9D422}"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231556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93DD8A-366C-40AC-AF01-D7D307D9D422}"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378143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93DD8A-366C-40AC-AF01-D7D307D9D422}"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1952240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93DD8A-366C-40AC-AF01-D7D307D9D422}"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2838795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3DD8A-366C-40AC-AF01-D7D307D9D422}" type="datetimeFigureOut">
              <a:rPr lang="en-US" smtClean="0"/>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361809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3DD8A-366C-40AC-AF01-D7D307D9D422}"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3019993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3DD8A-366C-40AC-AF01-D7D307D9D422}"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78E30-B6AF-4924-9A6E-72C8B534EDBE}" type="slidenum">
              <a:rPr lang="en-US" smtClean="0"/>
              <a:t>‹#›</a:t>
            </a:fld>
            <a:endParaRPr lang="en-US"/>
          </a:p>
        </p:txBody>
      </p:sp>
    </p:spTree>
    <p:extLst>
      <p:ext uri="{BB962C8B-B14F-4D97-AF65-F5344CB8AC3E}">
        <p14:creationId xmlns:p14="http://schemas.microsoft.com/office/powerpoint/2010/main" val="48215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3DD8A-366C-40AC-AF01-D7D307D9D422}" type="datetimeFigureOut">
              <a:rPr lang="en-US" smtClean="0"/>
              <a:t>3/23/2021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78E30-B6AF-4924-9A6E-72C8B534EDBE}" type="slidenum">
              <a:rPr lang="en-US" smtClean="0"/>
              <a:t>‹#›</a:t>
            </a:fld>
            <a:endParaRPr lang="en-US"/>
          </a:p>
        </p:txBody>
      </p:sp>
    </p:spTree>
    <p:extLst>
      <p:ext uri="{BB962C8B-B14F-4D97-AF65-F5344CB8AC3E}">
        <p14:creationId xmlns:p14="http://schemas.microsoft.com/office/powerpoint/2010/main" val="425795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ttps://my.ilabsolutions.com/service_center/show_external/5601/histology_core%23iLab%20Solutions" TargetMode="External"/><Relationship Id="rId2" Type="http://schemas.openxmlformats.org/officeDocument/2006/relationships/image" Target="../media/image1.PNG"/><Relationship Id="rId1" Type="http://schemas.openxmlformats.org/officeDocument/2006/relationships/slideLayout" Target="../slideLayouts/slideLayout9.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1719072"/>
            <a:ext cx="3932237" cy="1600200"/>
          </a:xfrm>
        </p:spPr>
        <p:txBody>
          <a:bodyPr>
            <a:normAutofit fontScale="90000"/>
          </a:bodyPr>
          <a:lstStyle/>
          <a:p>
            <a:r>
              <a:rPr lang="en-US" dirty="0">
                <a:latin typeface="Times New Roman" panose="02020603050405020304" pitchFamily="18" charset="0"/>
                <a:cs typeface="Times New Roman" panose="02020603050405020304" pitchFamily="18" charset="0"/>
              </a:rPr>
              <a:t>How to Submit Histology Samples Through The Online System-Tutorial</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Josh Jefferson</a:t>
            </a:r>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18072" r="18072"/>
          <a:stretch>
            <a:fillRect/>
          </a:stretch>
        </p:blipFill>
        <p:spPr>
          <a:xfrm>
            <a:off x="4928616" y="987425"/>
            <a:ext cx="6940296" cy="4873625"/>
          </a:xfrm>
        </p:spPr>
      </p:pic>
      <p:sp>
        <p:nvSpPr>
          <p:cNvPr id="6" name="Text Placeholder 5"/>
          <p:cNvSpPr>
            <a:spLocks noGrp="1"/>
          </p:cNvSpPr>
          <p:nvPr>
            <p:ph type="body" sz="half" idx="2"/>
          </p:nvPr>
        </p:nvSpPr>
        <p:spPr>
          <a:xfrm>
            <a:off x="996379" y="3424237"/>
            <a:ext cx="3932237" cy="2579956"/>
          </a:xfrm>
        </p:spPr>
        <p:txBody>
          <a:bodyPr>
            <a:normAutofit/>
          </a:bodyPr>
          <a:lstStyle/>
          <a:p>
            <a:pPr marL="342900" indent="-342900">
              <a:buAutoNum type="arabicPeriod"/>
            </a:pPr>
            <a:endParaRPr lang="en-US" dirty="0" smtClean="0"/>
          </a:p>
          <a:p>
            <a:pPr marL="342900" indent="-342900">
              <a:buAutoNum type="arabicPeriod"/>
            </a:pPr>
            <a:r>
              <a:rPr lang="en-US" dirty="0" smtClean="0"/>
              <a:t>You must register first as user or P.I.</a:t>
            </a:r>
          </a:p>
          <a:p>
            <a:pPr marL="342900" indent="-342900">
              <a:buAutoNum type="arabicPeriod"/>
            </a:pPr>
            <a:r>
              <a:rPr lang="en-US" dirty="0" smtClean="0"/>
              <a:t>Then you </a:t>
            </a:r>
            <a:r>
              <a:rPr lang="en-US" dirty="0"/>
              <a:t>must first access the </a:t>
            </a:r>
            <a:r>
              <a:rPr lang="en-US" dirty="0" err="1"/>
              <a:t>ilab</a:t>
            </a:r>
            <a:r>
              <a:rPr lang="en-US" dirty="0"/>
              <a:t> website (</a:t>
            </a:r>
            <a:r>
              <a:rPr lang="en-US" dirty="0">
                <a:hlinkClick r:id="rId3"/>
              </a:rPr>
              <a:t>https://</a:t>
            </a:r>
            <a:r>
              <a:rPr lang="en-US" dirty="0" smtClean="0">
                <a:hlinkClick r:id="rId3"/>
              </a:rPr>
              <a:t>my.ilabsolutions.com/service_center/show_external/5601/histology_core#iLab%20Solutions</a:t>
            </a:r>
            <a:r>
              <a:rPr lang="en-US" dirty="0" smtClean="0"/>
              <a:t>) </a:t>
            </a:r>
            <a:r>
              <a:rPr lang="en-US" dirty="0"/>
              <a:t>.</a:t>
            </a:r>
          </a:p>
          <a:p>
            <a:endParaRPr lang="en-US" dirty="0"/>
          </a:p>
          <a:p>
            <a:r>
              <a:rPr lang="en-US" dirty="0"/>
              <a:t>2.   Click on Request Services</a:t>
            </a:r>
          </a:p>
        </p:txBody>
      </p:sp>
      <p:sp>
        <p:nvSpPr>
          <p:cNvPr id="8" name="Up Arrow 7"/>
          <p:cNvSpPr/>
          <p:nvPr/>
        </p:nvSpPr>
        <p:spPr>
          <a:xfrm flipH="1">
            <a:off x="10369296" y="2459736"/>
            <a:ext cx="393192" cy="85953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7007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Initiate Request</a:t>
            </a:r>
          </a:p>
        </p:txBody>
      </p:sp>
      <p:sp>
        <p:nvSpPr>
          <p:cNvPr id="4" name="Text Placeholder 3"/>
          <p:cNvSpPr>
            <a:spLocks noGrp="1"/>
          </p:cNvSpPr>
          <p:nvPr>
            <p:ph type="body" sz="half" idx="2"/>
          </p:nvPr>
        </p:nvSpPr>
        <p:spPr/>
        <p:txBody>
          <a:bodyPr/>
          <a:lstStyle/>
          <a:p>
            <a:pPr marL="342900" indent="-342900">
              <a:buAutoNum type="arabicPeriod"/>
            </a:pPr>
            <a:r>
              <a:rPr lang="en-US" dirty="0"/>
              <a:t>Click on initiate request</a:t>
            </a:r>
          </a:p>
          <a:p>
            <a:pPr marL="342900" indent="-342900">
              <a:buAutoNum type="arabicPeriod"/>
            </a:pPr>
            <a:endParaRPr lang="en-US" dirty="0"/>
          </a:p>
          <a:p>
            <a:pPr marL="342900" indent="-342900">
              <a:buAutoNum type="arabicPeriod"/>
            </a:pPr>
            <a:r>
              <a:rPr lang="en-US" dirty="0"/>
              <a:t>Then the service request page will come up and you will select your designated laboratory Principal Investigator of funding source.</a:t>
            </a:r>
          </a:p>
          <a:p>
            <a:pPr marL="342900" indent="-342900">
              <a:buAutoNum type="arabicPeriod"/>
            </a:pPr>
            <a:endParaRPr lang="en-US" dirty="0"/>
          </a:p>
          <a:p>
            <a:pPr marL="342900" indent="-342900">
              <a:buAutoNum type="arabicPeriod"/>
            </a:pPr>
            <a:r>
              <a:rPr lang="en-US" dirty="0"/>
              <a:t>Then click proceed.</a:t>
            </a:r>
          </a:p>
        </p:txBody>
      </p:sp>
      <p:pic>
        <p:nvPicPr>
          <p:cNvPr id="11" name="Picture Placeholder 10"/>
          <p:cNvPicPr>
            <a:picLocks noGrp="1" noChangeAspect="1"/>
          </p:cNvPicPr>
          <p:nvPr>
            <p:ph type="pic" idx="1"/>
          </p:nvPr>
        </p:nvPicPr>
        <p:blipFill>
          <a:blip r:embed="rId2">
            <a:extLst>
              <a:ext uri="{28A0092B-C50C-407E-A947-70E740481C1C}">
                <a14:useLocalDpi xmlns:a14="http://schemas.microsoft.com/office/drawing/2010/main" val="0"/>
              </a:ext>
            </a:extLst>
          </a:blip>
          <a:srcRect l="9386" r="9386"/>
          <a:stretch>
            <a:fillRect/>
          </a:stretch>
        </p:blipFill>
        <p:spPr/>
      </p:pic>
      <p:sp>
        <p:nvSpPr>
          <p:cNvPr id="12" name="Right Arrow 11"/>
          <p:cNvSpPr/>
          <p:nvPr/>
        </p:nvSpPr>
        <p:spPr>
          <a:xfrm>
            <a:off x="7415784" y="1353312"/>
            <a:ext cx="2139696" cy="3017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2594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Form</a:t>
            </a:r>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16035" r="16035"/>
          <a:stretch>
            <a:fillRect/>
          </a:stretch>
        </p:blipFill>
        <p:spPr>
          <a:xfrm>
            <a:off x="6455663" y="786258"/>
            <a:ext cx="4095147" cy="3233565"/>
          </a:xfrm>
        </p:spPr>
      </p:pic>
      <p:sp>
        <p:nvSpPr>
          <p:cNvPr id="4" name="Text Placeholder 3"/>
          <p:cNvSpPr>
            <a:spLocks noGrp="1"/>
          </p:cNvSpPr>
          <p:nvPr>
            <p:ph type="body" sz="half" idx="2"/>
          </p:nvPr>
        </p:nvSpPr>
        <p:spPr/>
        <p:txBody>
          <a:bodyPr/>
          <a:lstStyle/>
          <a:p>
            <a:pPr marL="342900" indent="-342900">
              <a:buAutoNum type="arabicPeriod"/>
            </a:pPr>
            <a:r>
              <a:rPr lang="en-US" dirty="0"/>
              <a:t>Complete the submission form as usual and click save completed form.</a:t>
            </a:r>
          </a:p>
          <a:p>
            <a:pPr marL="342900" indent="-342900">
              <a:buAutoNum type="arabicPeriod"/>
            </a:pPr>
            <a:endParaRPr lang="en-US" dirty="0"/>
          </a:p>
          <a:p>
            <a:pPr marL="342900" indent="-342900">
              <a:buAutoNum type="arabicPeriod"/>
            </a:pPr>
            <a:endParaRPr lang="en-US" dirty="0"/>
          </a:p>
          <a:p>
            <a:pPr marL="342900" indent="-342900">
              <a:buAutoNum type="arabicPeriod"/>
            </a:pPr>
            <a:r>
              <a:rPr lang="en-US" dirty="0"/>
              <a:t>Then click on </a:t>
            </a:r>
            <a:r>
              <a:rPr lang="en-US" dirty="0">
                <a:solidFill>
                  <a:srgbClr val="FF0000"/>
                </a:solidFill>
              </a:rPr>
              <a:t>add service.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2025" y="4144722"/>
            <a:ext cx="6649378" cy="1724266"/>
          </a:xfrm>
          <a:prstGeom prst="rect">
            <a:avLst/>
          </a:prstGeom>
        </p:spPr>
      </p:pic>
      <p:sp>
        <p:nvSpPr>
          <p:cNvPr id="7" name="Up Arrow 6"/>
          <p:cNvSpPr/>
          <p:nvPr/>
        </p:nvSpPr>
        <p:spPr>
          <a:xfrm>
            <a:off x="6583680" y="4773168"/>
            <a:ext cx="402336" cy="896112"/>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845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services to start creating billable charges</a:t>
            </a:r>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32472" r="32472"/>
          <a:stretch>
            <a:fillRect/>
          </a:stretch>
        </p:blipFill>
        <p:spPr>
          <a:xfrm>
            <a:off x="7932833" y="598075"/>
            <a:ext cx="3393884" cy="3365119"/>
          </a:xfrm>
        </p:spPr>
      </p:pic>
      <p:sp>
        <p:nvSpPr>
          <p:cNvPr id="4" name="Text Placeholder 3"/>
          <p:cNvSpPr>
            <a:spLocks noGrp="1"/>
          </p:cNvSpPr>
          <p:nvPr>
            <p:ph type="body" sz="half" idx="2"/>
          </p:nvPr>
        </p:nvSpPr>
        <p:spPr>
          <a:xfrm>
            <a:off x="839787" y="2388704"/>
            <a:ext cx="3932237" cy="3811588"/>
          </a:xfrm>
        </p:spPr>
        <p:txBody>
          <a:bodyPr/>
          <a:lstStyle/>
          <a:p>
            <a:pPr marL="342900" indent="-342900">
              <a:buAutoNum type="arabicPeriod"/>
            </a:pPr>
            <a:r>
              <a:rPr lang="en-US" dirty="0"/>
              <a:t>Click “add services” tab and a </a:t>
            </a:r>
            <a:r>
              <a:rPr lang="en-US" dirty="0" smtClean="0"/>
              <a:t>snap </a:t>
            </a:r>
            <a:r>
              <a:rPr lang="en-US" dirty="0"/>
              <a:t>and a tab will pop down.</a:t>
            </a:r>
          </a:p>
          <a:p>
            <a:pPr marL="342900" indent="-342900">
              <a:buAutoNum type="arabicPeriod"/>
            </a:pPr>
            <a:r>
              <a:rPr lang="en-US" dirty="0"/>
              <a:t>Scroll down and select how many samples you will have to be processed, stain and cut.</a:t>
            </a:r>
          </a:p>
          <a:p>
            <a:pPr marL="342900" indent="-342900">
              <a:buAutoNum type="arabicPeriod"/>
            </a:pPr>
            <a:r>
              <a:rPr lang="en-US" dirty="0"/>
              <a:t>Once you put a number in the quantity box, then you will click the green plus symbol and it will add it to your form.</a:t>
            </a:r>
          </a:p>
          <a:p>
            <a:r>
              <a:rPr lang="en-US" dirty="0"/>
              <a:t>(It will be shown in the next slide.)</a:t>
            </a:r>
          </a:p>
        </p:txBody>
      </p:sp>
      <p:sp>
        <p:nvSpPr>
          <p:cNvPr id="8" name="Down Arrow 7"/>
          <p:cNvSpPr/>
          <p:nvPr/>
        </p:nvSpPr>
        <p:spPr>
          <a:xfrm flipH="1">
            <a:off x="8833104" y="790376"/>
            <a:ext cx="429768" cy="82296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8890" y="2628597"/>
            <a:ext cx="5458587" cy="4344006"/>
          </a:xfrm>
          <a:prstGeom prst="rect">
            <a:avLst/>
          </a:prstGeom>
        </p:spPr>
      </p:pic>
    </p:spTree>
    <p:extLst>
      <p:ext uri="{BB962C8B-B14F-4D97-AF65-F5344CB8AC3E}">
        <p14:creationId xmlns:p14="http://schemas.microsoft.com/office/powerpoint/2010/main" val="3088671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507" y="598629"/>
            <a:ext cx="3893630" cy="354360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507" y="4316660"/>
            <a:ext cx="10058400" cy="1749019"/>
          </a:xfrm>
          <a:prstGeom prst="rect">
            <a:avLst/>
          </a:prstGeom>
        </p:spPr>
      </p:pic>
      <p:sp>
        <p:nvSpPr>
          <p:cNvPr id="9" name="TextBox 8"/>
          <p:cNvSpPr txBox="1"/>
          <p:nvPr/>
        </p:nvSpPr>
        <p:spPr>
          <a:xfrm>
            <a:off x="4928616" y="530352"/>
            <a:ext cx="6729984" cy="3416320"/>
          </a:xfrm>
          <a:prstGeom prst="rect">
            <a:avLst/>
          </a:prstGeom>
          <a:noFill/>
        </p:spPr>
        <p:txBody>
          <a:bodyPr wrap="square" rtlCol="0">
            <a:spAutoFit/>
          </a:bodyPr>
          <a:lstStyle/>
          <a:p>
            <a:pPr marL="342900" indent="-342900">
              <a:buAutoNum type="arabicPeriod"/>
            </a:pPr>
            <a:r>
              <a:rPr lang="en-US" dirty="0"/>
              <a:t>Once you </a:t>
            </a:r>
            <a:r>
              <a:rPr lang="en-US" dirty="0" smtClean="0"/>
              <a:t>begin </a:t>
            </a:r>
            <a:r>
              <a:rPr lang="en-US" dirty="0"/>
              <a:t>adding services, they will show up on your online submission form. The example provided at the bottom is exactly what it will look like. For all paraffin embedded sample stains, you must select the processing and embedding as it is a prerequisite.</a:t>
            </a:r>
          </a:p>
          <a:p>
            <a:pPr marL="342900" indent="-342900">
              <a:buAutoNum type="arabicPeriod"/>
            </a:pPr>
            <a:endParaRPr lang="en-US" dirty="0"/>
          </a:p>
          <a:p>
            <a:pPr marL="342900" indent="-342900">
              <a:buAutoNum type="arabicPeriod"/>
            </a:pPr>
            <a:r>
              <a:rPr lang="en-US" dirty="0"/>
              <a:t>Example one. Technician A submitted 5 samples to the core for histology processing. According to her form she wants the samples to be processed and embedded plus </a:t>
            </a:r>
            <a:r>
              <a:rPr lang="en-US" dirty="0" smtClean="0"/>
              <a:t>one </a:t>
            </a:r>
            <a:r>
              <a:rPr lang="en-US" dirty="0"/>
              <a:t>h&amp;e per slide and 10 unstained </a:t>
            </a:r>
            <a:r>
              <a:rPr lang="en-US" dirty="0" smtClean="0"/>
              <a:t>slides for a total of 11 slides cut per sample.</a:t>
            </a:r>
            <a:endParaRPr lang="en-US" dirty="0"/>
          </a:p>
          <a:p>
            <a:pPr marL="342900" indent="-342900">
              <a:buAutoNum type="arabicPeriod"/>
            </a:pPr>
            <a:endParaRPr lang="en-US" dirty="0"/>
          </a:p>
          <a:p>
            <a:pPr marL="342900" indent="-342900">
              <a:buAutoNum type="arabicPeriod"/>
            </a:pPr>
            <a:r>
              <a:rPr lang="en-US" dirty="0"/>
              <a:t>If everything looks correct scroll down the page to the cost section and fill out the billing information.</a:t>
            </a:r>
          </a:p>
        </p:txBody>
      </p:sp>
      <p:sp>
        <p:nvSpPr>
          <p:cNvPr id="10" name="Multiply 9"/>
          <p:cNvSpPr/>
          <p:nvPr/>
        </p:nvSpPr>
        <p:spPr>
          <a:xfrm>
            <a:off x="5323522" y="4946904"/>
            <a:ext cx="418909" cy="44805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Equal 10"/>
          <p:cNvSpPr/>
          <p:nvPr/>
        </p:nvSpPr>
        <p:spPr>
          <a:xfrm flipH="1">
            <a:off x="6272784" y="5031149"/>
            <a:ext cx="411480" cy="290659"/>
          </a:xfrm>
          <a:prstGeom prst="mathEqual">
            <a:avLst>
              <a:gd name="adj1" fmla="val 23520"/>
              <a:gd name="adj2" fmla="val 5005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420215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4" y="1499149"/>
            <a:ext cx="10058400" cy="3440742"/>
          </a:xfrm>
          <a:prstGeom prst="rect">
            <a:avLst/>
          </a:prstGeom>
        </p:spPr>
      </p:pic>
      <p:sp>
        <p:nvSpPr>
          <p:cNvPr id="3" name="TextBox 2"/>
          <p:cNvSpPr txBox="1"/>
          <p:nvPr/>
        </p:nvSpPr>
        <p:spPr>
          <a:xfrm>
            <a:off x="457200" y="265176"/>
            <a:ext cx="9454896" cy="1200329"/>
          </a:xfrm>
          <a:prstGeom prst="rect">
            <a:avLst/>
          </a:prstGeom>
          <a:noFill/>
        </p:spPr>
        <p:txBody>
          <a:bodyPr wrap="square" rtlCol="0">
            <a:spAutoFit/>
          </a:bodyPr>
          <a:lstStyle/>
          <a:p>
            <a:r>
              <a:rPr lang="en-US" dirty="0"/>
              <a:t>1. You will be shown the </a:t>
            </a:r>
            <a:r>
              <a:rPr lang="en-US" dirty="0">
                <a:solidFill>
                  <a:srgbClr val="00B050"/>
                </a:solidFill>
              </a:rPr>
              <a:t>projected cost of your project. </a:t>
            </a:r>
            <a:r>
              <a:rPr lang="en-US" dirty="0"/>
              <a:t>You can scroll back up and adjust your quantity submission if needed and it will </a:t>
            </a:r>
            <a:r>
              <a:rPr lang="en-US" dirty="0" smtClean="0"/>
              <a:t>     recalculate </a:t>
            </a:r>
            <a:r>
              <a:rPr lang="en-US" dirty="0"/>
              <a:t>the price. Once you </a:t>
            </a:r>
            <a:r>
              <a:rPr lang="en-US" dirty="0" smtClean="0"/>
              <a:t>have made the needed corrections and everything looks correct,     then </a:t>
            </a:r>
            <a:r>
              <a:rPr lang="en-US" dirty="0"/>
              <a:t>click “ </a:t>
            </a:r>
            <a:r>
              <a:rPr lang="en-US" dirty="0">
                <a:solidFill>
                  <a:srgbClr val="FF0000"/>
                </a:solidFill>
              </a:rPr>
              <a:t>submit request to researcher” </a:t>
            </a:r>
            <a:r>
              <a:rPr lang="en-US" dirty="0"/>
              <a:t>at the bottom of the page </a:t>
            </a:r>
            <a:r>
              <a:rPr lang="en-US" dirty="0" smtClean="0">
                <a:solidFill>
                  <a:srgbClr val="FF0000"/>
                </a:solidFill>
              </a:rPr>
              <a:t>. </a:t>
            </a:r>
            <a:endParaRPr lang="en-US" dirty="0">
              <a:solidFill>
                <a:srgbClr val="FF0000"/>
              </a:solidFill>
            </a:endParaRPr>
          </a:p>
        </p:txBody>
      </p:sp>
      <p:sp>
        <p:nvSpPr>
          <p:cNvPr id="4" name="Left-Up Arrow 3"/>
          <p:cNvSpPr/>
          <p:nvPr/>
        </p:nvSpPr>
        <p:spPr>
          <a:xfrm>
            <a:off x="3968964" y="631827"/>
            <a:ext cx="633222" cy="2221541"/>
          </a:xfrm>
          <a:prstGeom prst="leftUpArrow">
            <a:avLst>
              <a:gd name="adj1" fmla="val 25000"/>
              <a:gd name="adj2" fmla="val 20192"/>
              <a:gd name="adj3" fmla="val 25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H="1">
            <a:off x="8284464" y="1110996"/>
            <a:ext cx="1316736" cy="3557016"/>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892366" y="5376231"/>
            <a:ext cx="7855027" cy="369332"/>
          </a:xfrm>
          <a:prstGeom prst="rect">
            <a:avLst/>
          </a:prstGeom>
          <a:noFill/>
        </p:spPr>
        <p:txBody>
          <a:bodyPr wrap="square" rtlCol="0">
            <a:spAutoFit/>
          </a:bodyPr>
          <a:lstStyle/>
          <a:p>
            <a:pPr algn="ctr"/>
            <a:r>
              <a:rPr lang="en-US" dirty="0" smtClean="0">
                <a:solidFill>
                  <a:srgbClr val="FF0000"/>
                </a:solidFill>
              </a:rPr>
              <a:t>If you are still having problems please call me at 601-329-3846. </a:t>
            </a:r>
            <a:endParaRPr lang="en-US" dirty="0">
              <a:solidFill>
                <a:srgbClr val="FF0000"/>
              </a:solidFill>
            </a:endParaRPr>
          </a:p>
        </p:txBody>
      </p:sp>
    </p:spTree>
    <p:extLst>
      <p:ext uri="{BB962C8B-B14F-4D97-AF65-F5344CB8AC3E}">
        <p14:creationId xmlns:p14="http://schemas.microsoft.com/office/powerpoint/2010/main" val="3577984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358</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How to Submit Histology Samples Through The Online System-Tutorial  Josh Jefferson</vt:lpstr>
      <vt:lpstr>Initiate Request</vt:lpstr>
      <vt:lpstr>Submission Form</vt:lpstr>
      <vt:lpstr>Add services to start creating billable charges</vt:lpstr>
      <vt:lpstr>PowerPoint Presentation</vt:lpstr>
      <vt:lpstr>PowerPoint Presentation</vt:lpstr>
    </vt:vector>
  </TitlesOfParts>
  <Company>University of Mississippi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Submit Histology Samples Through The Online System</dc:title>
  <dc:creator>Joshua R. Jefferson</dc:creator>
  <cp:lastModifiedBy>Joshua R. Jefferson</cp:lastModifiedBy>
  <cp:revision>13</cp:revision>
  <dcterms:created xsi:type="dcterms:W3CDTF">2021-03-10T19:07:40Z</dcterms:created>
  <dcterms:modified xsi:type="dcterms:W3CDTF">2021-03-23T18:38:23Z</dcterms:modified>
</cp:coreProperties>
</file>